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8"/>
  </p:notesMasterIdLst>
  <p:handoutMasterIdLst>
    <p:handoutMasterId r:id="rId29"/>
  </p:handoutMasterIdLst>
  <p:sldIdLst>
    <p:sldId id="271" r:id="rId2"/>
    <p:sldId id="297" r:id="rId3"/>
    <p:sldId id="307" r:id="rId4"/>
    <p:sldId id="308" r:id="rId5"/>
    <p:sldId id="260" r:id="rId6"/>
    <p:sldId id="272" r:id="rId7"/>
    <p:sldId id="259" r:id="rId8"/>
    <p:sldId id="262" r:id="rId9"/>
    <p:sldId id="301" r:id="rId10"/>
    <p:sldId id="277" r:id="rId11"/>
    <p:sldId id="274" r:id="rId12"/>
    <p:sldId id="278" r:id="rId13"/>
    <p:sldId id="292" r:id="rId14"/>
    <p:sldId id="279" r:id="rId15"/>
    <p:sldId id="300" r:id="rId16"/>
    <p:sldId id="265" r:id="rId17"/>
    <p:sldId id="303" r:id="rId18"/>
    <p:sldId id="293" r:id="rId19"/>
    <p:sldId id="294" r:id="rId20"/>
    <p:sldId id="286" r:id="rId21"/>
    <p:sldId id="287" r:id="rId22"/>
    <p:sldId id="288" r:id="rId23"/>
    <p:sldId id="289" r:id="rId24"/>
    <p:sldId id="290" r:id="rId25"/>
    <p:sldId id="306" r:id="rId26"/>
    <p:sldId id="291" r:id="rId27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71"/>
          </p14:sldIdLst>
        </p14:section>
        <p14:section name="Slides génériques" id="{AF974EF0-0F4D-465A-BF26-A8C9F9292B5D}">
          <p14:sldIdLst>
            <p14:sldId id="297"/>
            <p14:sldId id="307"/>
            <p14:sldId id="308"/>
            <p14:sldId id="260"/>
            <p14:sldId id="272"/>
            <p14:sldId id="259"/>
            <p14:sldId id="262"/>
            <p14:sldId id="301"/>
            <p14:sldId id="277"/>
            <p14:sldId id="274"/>
            <p14:sldId id="278"/>
            <p14:sldId id="292"/>
            <p14:sldId id="279"/>
            <p14:sldId id="300"/>
            <p14:sldId id="265"/>
            <p14:sldId id="303"/>
            <p14:sldId id="293"/>
            <p14:sldId id="294"/>
            <p14:sldId id="286"/>
            <p14:sldId id="287"/>
            <p14:sldId id="288"/>
            <p14:sldId id="289"/>
            <p14:sldId id="290"/>
            <p14:sldId id="30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0C"/>
    <a:srgbClr val="208620"/>
    <a:srgbClr val="1E8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08" autoAdjust="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  <p:guide orient="horz" pos="371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758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2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07/05/2026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" name="Picture 3" descr="C:\Users\ROSAN-08276\Desktop\work confinement 2\MASQUE POWERPOINT NOUVEAU LOGO\img_logo_p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8" y="396000"/>
            <a:ext cx="7005710" cy="15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07/05/2026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  <p:pic>
        <p:nvPicPr>
          <p:cNvPr id="11" name="Picture 3" descr="C:\Users\ROSAN-08276\Desktop\work confinement 2\MASQUE POWERPOINT NOUVEAU LOGO\img_logo_p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" y="396000"/>
            <a:ext cx="7005710" cy="15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07/05/2026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27" name="Picture 3" descr="C:\Users\ROSAN-08276\Desktop\work confinement 2\MASQUE POWERPOINT NOUVEAU LOGO\img_logo_p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" y="396000"/>
            <a:ext cx="7005710" cy="15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07/05/2026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07/05/2026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07/05/2026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07/05/2026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  <p:pic>
        <p:nvPicPr>
          <p:cNvPr id="7" name="Picture 3" descr="C:\Users\ROSAN-08276\Desktop\work confinement 2\MASQUE POWERPOINT NOUVEAU LOGO\img_logo_pp.jpg"/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000" y="6048000"/>
            <a:ext cx="2938924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melipro-demo.am.digital.ramage/portail/connexion/index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12" y="2188867"/>
            <a:ext cx="5247825" cy="4157999"/>
          </a:xfrm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NOUVEAU FORFAIT MEDECIN TRAITANT (FMT)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Webinaire à destination des CPTS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1828" y="5987313"/>
            <a:ext cx="6748047" cy="329080"/>
          </a:xfrm>
        </p:spPr>
        <p:txBody>
          <a:bodyPr/>
          <a:lstStyle/>
          <a:p>
            <a:r>
              <a:rPr lang="fr-FR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ZOGHLAMI Christelle – déléguée d’Assurance Maladie</a:t>
            </a:r>
          </a:p>
        </p:txBody>
      </p:sp>
    </p:spTree>
    <p:extLst>
      <p:ext uri="{BB962C8B-B14F-4D97-AF65-F5344CB8AC3E}">
        <p14:creationId xmlns:p14="http://schemas.microsoft.com/office/powerpoint/2010/main" val="403968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9D0ED6-FF53-CC08-2F2E-87CFD6B04C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43DF096-46C0-2FDB-968C-495C9C0A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00" y="340354"/>
            <a:ext cx="11196000" cy="893884"/>
          </a:xfrm>
        </p:spPr>
        <p:txBody>
          <a:bodyPr/>
          <a:lstStyle/>
          <a:p>
            <a:r>
              <a:rPr lang="fr-FR" dirty="0"/>
              <a:t>FMT : FORFAIT UNIQUE - RéSUMé</a:t>
            </a:r>
          </a:p>
        </p:txBody>
      </p:sp>
      <p:sp>
        <p:nvSpPr>
          <p:cNvPr id="11" name="object 32">
            <a:extLst>
              <a:ext uri="{FF2B5EF4-FFF2-40B4-BE49-F238E27FC236}">
                <a16:creationId xmlns:a16="http://schemas.microsoft.com/office/drawing/2014/main" id="{7334B7A0-53B3-DBAE-D9E2-BDDE914CDFEE}"/>
              </a:ext>
            </a:extLst>
          </p:cNvPr>
          <p:cNvSpPr txBox="1"/>
          <p:nvPr/>
        </p:nvSpPr>
        <p:spPr>
          <a:xfrm>
            <a:off x="7824999" y="2162726"/>
            <a:ext cx="365645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b="1" spc="-54" dirty="0">
                <a:solidFill>
                  <a:srgbClr val="FFFFFF"/>
                </a:solidFill>
                <a:latin typeface="Trebuchet MS"/>
                <a:cs typeface="Trebuchet MS"/>
              </a:rPr>
              <a:t>SOCLE</a:t>
            </a:r>
            <a:endParaRPr sz="997" dirty="0">
              <a:latin typeface="Trebuchet MS"/>
              <a:cs typeface="Trebuchet MS"/>
            </a:endParaRPr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id="{B05CA8EA-C0AF-088D-EFFB-66A41CA2BBC7}"/>
              </a:ext>
            </a:extLst>
          </p:cNvPr>
          <p:cNvSpPr txBox="1"/>
          <p:nvPr/>
        </p:nvSpPr>
        <p:spPr>
          <a:xfrm>
            <a:off x="8528653" y="2098381"/>
            <a:ext cx="799236" cy="293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97"/>
              </a:lnSpc>
              <a:spcBef>
                <a:spcPts val="91"/>
              </a:spcBef>
            </a:pPr>
            <a:r>
              <a:rPr sz="997" b="1" spc="-50" dirty="0">
                <a:solidFill>
                  <a:srgbClr val="FFFFFF"/>
                </a:solidFill>
                <a:latin typeface="Trebuchet MS"/>
                <a:cs typeface="Trebuchet MS"/>
              </a:rPr>
              <a:t>MAJORATIONS</a:t>
            </a:r>
            <a:endParaRPr sz="997" dirty="0">
              <a:latin typeface="Trebuchet MS"/>
              <a:cs typeface="Trebuchet MS"/>
            </a:endParaRPr>
          </a:p>
          <a:p>
            <a:pPr marL="1152" algn="ctr">
              <a:lnSpc>
                <a:spcPts val="1097"/>
              </a:lnSpc>
            </a:pPr>
            <a:r>
              <a:rPr sz="997" b="1" spc="-59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sz="997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7" b="1" spc="-54" dirty="0">
                <a:solidFill>
                  <a:srgbClr val="FFFFFF"/>
                </a:solidFill>
                <a:latin typeface="Trebuchet MS"/>
                <a:cs typeface="Trebuchet MS"/>
              </a:rPr>
              <a:t>C2</a:t>
            </a:r>
            <a:r>
              <a:rPr sz="997" b="1" spc="-32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97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7" b="1" spc="-59" dirty="0">
                <a:solidFill>
                  <a:srgbClr val="FFFFFF"/>
                </a:solidFill>
                <a:latin typeface="Trebuchet MS"/>
                <a:cs typeface="Trebuchet MS"/>
              </a:rPr>
              <a:t>»</a:t>
            </a:r>
            <a:endParaRPr sz="997" dirty="0">
              <a:latin typeface="Trebuchet MS"/>
              <a:cs typeface="Trebuchet MS"/>
            </a:endParaRPr>
          </a:p>
        </p:txBody>
      </p:sp>
      <p:sp>
        <p:nvSpPr>
          <p:cNvPr id="13" name="object 36">
            <a:extLst>
              <a:ext uri="{FF2B5EF4-FFF2-40B4-BE49-F238E27FC236}">
                <a16:creationId xmlns:a16="http://schemas.microsoft.com/office/drawing/2014/main" id="{A12D0AF9-398E-61B1-43CD-0A87DE594C44}"/>
              </a:ext>
            </a:extLst>
          </p:cNvPr>
          <p:cNvSpPr txBox="1"/>
          <p:nvPr/>
        </p:nvSpPr>
        <p:spPr>
          <a:xfrm>
            <a:off x="9508121" y="2098446"/>
            <a:ext cx="971406" cy="293692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144530" marR="4607" indent="-133590">
              <a:lnSpc>
                <a:spcPts val="997"/>
              </a:lnSpc>
              <a:spcBef>
                <a:spcPts val="290"/>
              </a:spcBef>
            </a:pPr>
            <a:r>
              <a:rPr sz="997" b="1" spc="-41" dirty="0">
                <a:solidFill>
                  <a:srgbClr val="FFFFFF"/>
                </a:solidFill>
                <a:latin typeface="Trebuchet MS"/>
                <a:cs typeface="Trebuchet MS"/>
              </a:rPr>
              <a:t>MAJOR</a:t>
            </a:r>
            <a:r>
              <a:rPr sz="997" b="1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97" b="1" spc="-54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r>
              <a:rPr sz="997" b="1" spc="-36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97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7" b="1" spc="-36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997" b="1" spc="-54" dirty="0">
                <a:solidFill>
                  <a:srgbClr val="FFFFFF"/>
                </a:solidFill>
                <a:latin typeface="Trebuchet MS"/>
                <a:cs typeface="Trebuchet MS"/>
              </a:rPr>
              <a:t>PRÉVENTION</a:t>
            </a:r>
            <a:endParaRPr sz="997" dirty="0">
              <a:latin typeface="Trebuchet MS"/>
              <a:cs typeface="Trebuchet MS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22DF044-AB21-ABA5-D8AD-42A52B605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0" y="1905918"/>
            <a:ext cx="5372376" cy="47703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BA01428-5DF1-46D5-F0FF-FD7F17766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377" y="1880852"/>
            <a:ext cx="5823623" cy="99531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DD1E9FF-135A-3473-7751-096D3346F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908" y="3042084"/>
            <a:ext cx="5077010" cy="99531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B6E2969-DD5A-26F5-A262-DA08DAF23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06" y="4203317"/>
            <a:ext cx="5616839" cy="114575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1E0BB0D-0095-B6CA-3855-DE549AC15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905" y="5514989"/>
            <a:ext cx="5319108" cy="116123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67030B1-8497-0415-5732-BFE77AC1D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498" y="724688"/>
            <a:ext cx="4178515" cy="1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321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0C7F68B-5DC5-D29B-24D2-22A80609E7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04FF4D-BFE5-56E5-880F-014FB34E6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7CB0-7E88-8F41-0597-DBED0E61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MODALITéS DE VERSEMENT DU FORFAIT MT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22B85B-6D0B-462E-EF94-CB710197264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C61C04-718E-07D8-C144-26BEC2CDFF9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1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1B2ADC-1027-B965-B36A-8B8563C04F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C367C1D-D5F8-5948-A6A4-1F8F3A3F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MODALITES DE VERSEMENT DU FORFAIT mt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12120" y="2917520"/>
            <a:ext cx="121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Avril 2027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52560" y="2917519"/>
            <a:ext cx="106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Juin 2027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43492" y="2917518"/>
            <a:ext cx="168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Septembre 2027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80770" y="2950124"/>
            <a:ext cx="163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Novembre 2027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28234" y="5668599"/>
            <a:ext cx="10905069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paiement des majorations de prévention du FMT 2027 sera versé au cours du 1</a:t>
            </a:r>
            <a: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trimestre 2028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64233A-654A-0A64-1DAF-D80CB8829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69" y="2170643"/>
            <a:ext cx="9705860" cy="33968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8BA8CF1-F77E-8FF2-0D0A-D07532F1F5D3}"/>
              </a:ext>
            </a:extLst>
          </p:cNvPr>
          <p:cNvSpPr txBox="1"/>
          <p:nvPr/>
        </p:nvSpPr>
        <p:spPr>
          <a:xfrm>
            <a:off x="482109" y="1770533"/>
            <a:ext cx="1119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FMT fait l’objet d’un paiement en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fois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année N au titre de l’année N, suivant le calendrier suivant :</a:t>
            </a:r>
          </a:p>
        </p:txBody>
      </p:sp>
    </p:spTree>
    <p:extLst>
      <p:ext uri="{BB962C8B-B14F-4D97-AF65-F5344CB8AC3E}">
        <p14:creationId xmlns:p14="http://schemas.microsoft.com/office/powerpoint/2010/main" val="206885747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MODALITES DE VERSEMENT DU FORFAIT mt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2130" y="1609595"/>
            <a:ext cx="9402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Exception pour l’année 2026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: le versement d’avril 2026 est reporté à juin 2026. Les médecins percevront donc les deux premiers versements à quelques jours d’écart au mois de juin de cette année de lancement du dispositif.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50773" y="6081259"/>
            <a:ext cx="7483101" cy="584775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ym typeface="Wingdings" panose="05000000000000000000" pitchFamily="2" charset="2"/>
              </a:rPr>
              <a:t>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paiement des majorations de prévention du FMT 2026 sera versé au cours du 1</a:t>
            </a:r>
            <a: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trimestre 2027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238770F-C235-1BC4-66F2-B056429F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83" y="2532925"/>
            <a:ext cx="10289755" cy="329499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431E8EE-399D-0720-1B4E-0D18D24C6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9" y="1618080"/>
            <a:ext cx="1793471" cy="15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58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A360039-EC5C-7137-7C76-89885880E6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D80F12-4785-01A6-19BE-8AD3413B3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7049B5E-903B-E69E-8967-9D65A0982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7" y="3000049"/>
            <a:ext cx="9514453" cy="16920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RESTITUTION DE L'information sur amelipro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EA5EA2-C554-B09B-3349-B55386A52A7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97851C3-7079-57AE-4FD2-CCF6F3CC47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7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3A5199-DDA8-CEE4-BF41-440A5CDCCD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295F765-965F-D82A-C2BD-FA4E05D3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926398"/>
          </a:xfrm>
        </p:spPr>
        <p:txBody>
          <a:bodyPr/>
          <a:lstStyle/>
          <a:p>
            <a:r>
              <a:rPr lang="fr-FR" dirty="0"/>
              <a:t>Affichage du forfait mt sur ameli pro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0" y="1505940"/>
            <a:ext cx="7248154" cy="50117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17623" y="1505940"/>
            <a:ext cx="1036320" cy="4796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395469" y="3459652"/>
            <a:ext cx="1715589" cy="3657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879319-07DC-2179-B401-CFEF79E456EB}"/>
              </a:ext>
            </a:extLst>
          </p:cNvPr>
          <p:cNvSpPr txBox="1"/>
          <p:nvPr/>
        </p:nvSpPr>
        <p:spPr>
          <a:xfrm>
            <a:off x="7968343" y="2329543"/>
            <a:ext cx="3724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2"/>
                </a:solidFill>
                <a:effectLst/>
                <a:latin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https://amelipro-demo.am.digital.ramage/portail/connexion/index.html</a:t>
            </a:r>
            <a:endParaRPr lang="fr-FR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13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PATIENTELE PREVENTION un nouvel outil pour suivre les indicateurs de prévention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7717"/>
          <a:stretch/>
        </p:blipFill>
        <p:spPr>
          <a:xfrm>
            <a:off x="496887" y="1390261"/>
            <a:ext cx="7618973" cy="54677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28820" y="3258189"/>
            <a:ext cx="3365840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Cette vue n’est pas définitive et pourra évoluer.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Cet écran offre au médecin traitant une vision globale des indicateurs de ses patients, notamment en matière de vaccination, de dépistage et de suivi.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87" y="2565917"/>
            <a:ext cx="623291" cy="6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5322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PATIENTELE PREVENTION un nouvel outil pour suivre les indicateurs de prévention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28820" y="3258188"/>
            <a:ext cx="3178818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Cette vue n’est pas définitive et pourra évoluer.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Cet écran offre au médecin traitant une vision globale des indicateurs de ses patients, notamment en matière de vaccination, de dépistage et de suivi.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87" y="2565917"/>
            <a:ext cx="623291" cy="6232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1E8CE6-8A1D-9923-0FD9-16765A4BA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9" y="1698130"/>
            <a:ext cx="7252806" cy="4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019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4213B0F-FA48-2E68-2C4B-689DFECD5F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A5E5346-0B50-4F4A-F710-CEC5AEF03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05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9F8781-94FB-2E93-1456-124C69FC3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DOTATION NUMeRIQUE</a:t>
            </a:r>
          </a:p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(DONUM)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8F6162-265E-67E1-BC9D-24E07B7842E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5B08EDA-3802-8D78-22A2-E9565161F4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AEEFD00-49AA-AE32-6E44-ADE733177C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000" y="1695802"/>
            <a:ext cx="10422019" cy="712753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remplaçant le </a:t>
            </a:r>
            <a:r>
              <a:rPr lang="fr-FR" sz="1800" b="1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forfait structure </a:t>
            </a:r>
            <a:r>
              <a:rPr lang="fr-FR" sz="1800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compter de 2026, la </a:t>
            </a:r>
            <a:r>
              <a:rPr lang="fr-FR" sz="1800" b="1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dotation numérique </a:t>
            </a:r>
            <a:r>
              <a:rPr lang="fr-FR" sz="1800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vise valoriser la pratique du médecin traitant. C’est un levier concret de rémunération et de modernisation du cabinet.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9A4B2D-D674-EAA2-C4BA-147CEA986E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5ED9E6D-A7DF-DE95-76EF-18AA7000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00" y="463025"/>
            <a:ext cx="11196000" cy="1114817"/>
          </a:xfrm>
        </p:spPr>
        <p:txBody>
          <a:bodyPr/>
          <a:lstStyle/>
          <a:p>
            <a:r>
              <a:rPr lang="fr-FR" dirty="0"/>
              <a:t>Dotation numerique - donum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962129-4E86-6227-22C5-62C2666A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00" y="2454225"/>
            <a:ext cx="4978656" cy="19495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F15CBF-C46F-FC0A-4D37-4BA00BC2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0" y="4573632"/>
            <a:ext cx="4978656" cy="219721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4B710EE-5E4B-741C-8353-DE0CA09DED6B}"/>
              </a:ext>
            </a:extLst>
          </p:cNvPr>
          <p:cNvSpPr txBox="1"/>
          <p:nvPr/>
        </p:nvSpPr>
        <p:spPr>
          <a:xfrm>
            <a:off x="6096000" y="3429000"/>
            <a:ext cx="545592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tous les indicateurs (socles et optionnels) sont atteints, la rémunération atteindra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2 940€ </a:t>
            </a:r>
            <a:r>
              <a:rPr lang="fr-FR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an.</a:t>
            </a:r>
          </a:p>
          <a:p>
            <a:endParaRPr lang="fr-FR" dirty="0">
              <a:solidFill>
                <a:srgbClr val="0009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0009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Valeur du point à ce jour :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7€</a:t>
            </a:r>
          </a:p>
        </p:txBody>
      </p:sp>
    </p:spTree>
    <p:extLst>
      <p:ext uri="{BB962C8B-B14F-4D97-AF65-F5344CB8AC3E}">
        <p14:creationId xmlns:p14="http://schemas.microsoft.com/office/powerpoint/2010/main" val="23771314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595" y="483418"/>
            <a:ext cx="11186809" cy="5582102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ENJEUX DU FORFAIT MT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FORFAIT UNIQUE ET MAJORATIONS DE PREVENTION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>
          <a:xfrm>
            <a:off x="3172167" y="3457294"/>
            <a:ext cx="1080000" cy="552732"/>
          </a:xfrm>
        </p:spPr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195322" y="3932921"/>
            <a:ext cx="3600000" cy="360000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MODALITéS DE VERSEMENT DU FORFAIT MT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3195322" y="4548063"/>
            <a:ext cx="1080000" cy="552732"/>
          </a:xfrm>
        </p:spPr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3279208" y="4999220"/>
            <a:ext cx="3600000" cy="360000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RESTITUTION DE L'information sur amelipro</a:t>
            </a:r>
          </a:p>
          <a:p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9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DOtATION NUMéRIQUE (DONUM)</a:t>
            </a:r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1"/>
          </p:nvPr>
        </p:nvSpPr>
        <p:spPr>
          <a:xfrm>
            <a:off x="7511500" y="2539582"/>
            <a:ext cx="1080000" cy="552732"/>
          </a:xfrm>
        </p:spPr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7550935" y="3124437"/>
            <a:ext cx="3600000" cy="702534"/>
          </a:xfrm>
        </p:spPr>
        <p:txBody>
          <a:bodyPr>
            <a:normAutofit fontScale="70000" lnSpcReduction="20000"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RÔLE </a:t>
            </a:r>
            <a:r>
              <a:rPr lang="fr-FR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CPTS DANS LE FORFAIT MT</a:t>
            </a:r>
          </a:p>
          <a:p>
            <a:endParaRPr lang="fr-FR" sz="2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343C049-FBBE-B9AF-224C-1D705BAF94C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573081" y="3752920"/>
            <a:ext cx="1080000" cy="552732"/>
          </a:xfrm>
        </p:spPr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E13C35B-90C3-25A3-2AB6-FBDA02FE26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73081" y="4267800"/>
            <a:ext cx="3600000" cy="360000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DC067AC-9F46-34C5-9CA7-DCCD4B7621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15E7ED7-5AA8-0A7D-2CBB-3FF297B80D3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D892DCAB-3458-F6E2-5FAE-4D12768376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0567" y="3691426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4CC06F1-0718-6066-5724-CB97969AB4E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50567" y="4723476"/>
            <a:ext cx="21600" cy="637200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097EF367-20DC-9F0B-1F52-1DE4735C0D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D92CFD3-54E5-A5A7-4889-B68724C458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89900" y="2825531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DBB0FE43-A26C-5C30-E176-1EBE044695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3302" y="4029286"/>
            <a:ext cx="21600" cy="6372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5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6A2AB29-3955-BE69-FE53-5B710E4E71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7A8E9E-1A47-556A-B227-F30A88ED8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06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5892B5-D6BE-0646-D06A-5185EBC56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76761" y="2992205"/>
            <a:ext cx="10292495" cy="16920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RÔLE DES CPTS DANS LE FORFAIT MT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78A043-3DAA-C56F-5938-F662334B502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053E485-C9ED-C9C1-20DA-D525952DED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89570-8D7F-D226-3AA2-F68FB7123D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660" y="1867225"/>
            <a:ext cx="11196000" cy="3767137"/>
          </a:xfrm>
          <a:noFill/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CPTS peuvent contribuer à la réussite du nouveau Forfait Médecin Traitant :</a:t>
            </a:r>
          </a:p>
          <a:p>
            <a:endParaRPr lang="fr-FR" sz="2400" b="1" dirty="0">
              <a:solidFill>
                <a:schemeClr val="tx1"/>
              </a:solidFill>
            </a:endParaRPr>
          </a:p>
          <a:p>
            <a:endParaRPr lang="fr-FR" sz="2400" b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F27D3E-117B-5FD3-9460-0556271E12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A36D198-D33D-8A6C-BE12-9B134705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UN LEVIER POUR RENFORCER L’EXERCICE Coordonné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F675696-61C2-B91A-BEB9-9AABFD38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207" y="2536328"/>
            <a:ext cx="855715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kumimoji="0" lang="fr-FR" altLang="fr-FR" sz="2400" b="1" i="0" u="sng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FACILITER LES ACTIONS DE PREVENTION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CPTS peut organiser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campagnes territoriales de vaccination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journées de dépistage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(cancers, diabète, HTA)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actions d’information auprès des patients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 actions contribuent à améliorer les indicateurs de prévention.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83A9E35-AE52-FC19-5B68-A58CDD6B5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8" y="2847007"/>
            <a:ext cx="1246205" cy="11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0585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8ADAE7-7DA4-925D-78C6-0CD2014856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4FA464-71AE-EA13-EB45-A55A8E40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UN LEVIER POUR RENFORCER L’EXERCICE Coordonné</a:t>
            </a:r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A8D111-0A9B-F4F2-8B8B-0F677ED253DF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2223785" y="2486477"/>
            <a:ext cx="680558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sng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: IDENTIFIER LES PATIENTS A SUIVRE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sng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CPTS peut aider à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Repérer les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sans médecin traitant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dentifier les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éloignés du suivi médical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aciliter l’orientation vers un médecin traitant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Améliorer le suivi de la patientèle sur le territoire.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782E5B-F3ED-CF26-E935-6C656877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13" y="2486477"/>
            <a:ext cx="1440607" cy="14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7274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976BC62-798A-3057-4A93-29C3A26B3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4935" y="2120614"/>
            <a:ext cx="10422019" cy="3767137"/>
          </a:xfrm>
        </p:spPr>
        <p:txBody>
          <a:bodyPr/>
          <a:lstStyle/>
          <a:p>
            <a:pPr>
              <a:spcAft>
                <a:spcPts val="1050"/>
              </a:spcAft>
            </a:pPr>
            <a:r>
              <a:rPr lang="fr-FR" sz="24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: AMELIORER LA COORDINATION DES PARCOURS</a:t>
            </a:r>
            <a:endParaRPr lang="fr-FR" sz="2400" u="sng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CPTS peut soutenir :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 entre professionnels de santé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 du suivi </a:t>
            </a: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patients complexes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partage d’informations </a:t>
            </a: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acteurs du territoire</a:t>
            </a:r>
          </a:p>
          <a:p>
            <a:pPr>
              <a:spcAft>
                <a:spcPts val="900"/>
              </a:spcAft>
            </a:pP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meilleure organisation du parcours de soins.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27B7FA-1E7E-546B-4C39-7FC965E0A3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C3ED43D-BB4D-1955-165B-B7B39AB5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UN LEVIER POUR RENFORCER L’EXERCICE Coordonné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5A5FD2-FF64-94A2-AF64-E4A22501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58458"/>
            <a:ext cx="4516917" cy="33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70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D8DC6A-A090-E751-F721-AC0F16BB121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7820029-1512-43D7-C00F-723E0179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07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0110F2B-1E2D-08E4-94DD-5C9FADFA8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114896-C255-92F6-948E-B992209E529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E9E839A-85F2-461F-AD55-1B32F36BD34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3ECFFAE-8716-AF3D-6EBA-A9B24E6C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368" y="2224906"/>
            <a:ext cx="2344074" cy="24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DADE07-D453-A815-A47E-4FBF3EC953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B5DD9B-A87A-F485-A262-FF1FA8F646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B68C7DD-5638-74BD-928E-9B9DD2E91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SONDAGE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543A883-6A1A-E2FF-52C2-DC83FBC8448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CCDA10-008C-61A3-9A9E-5DF56F66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78" y="2496424"/>
            <a:ext cx="2560523" cy="21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BC91AE5-893A-71D3-E572-4D517500B0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56458" y="1220682"/>
            <a:ext cx="6132741" cy="4416636"/>
          </a:xfrm>
        </p:spPr>
        <p:txBody>
          <a:bodyPr>
            <a:normAutofit lnSpcReduction="10000"/>
          </a:bodyPr>
          <a:lstStyle/>
          <a:p>
            <a:r>
              <a:rPr lang="fr-FR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</a:t>
            </a:r>
          </a:p>
          <a:p>
            <a:endParaRPr lang="fr-FR" b="1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0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REFERENT DES ORGANISATIONS COORDONNEES :</a:t>
            </a: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Monsieur Laurent HAAS</a:t>
            </a: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laurent.haas@assurance-maladie.fr</a:t>
            </a:r>
          </a:p>
          <a:p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LIEN UTILE</a:t>
            </a:r>
          </a:p>
          <a:p>
            <a:endParaRPr lang="fr-FR" b="1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i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https://www.ameli.fr/alpes-maritimes/medecin/exercice-liberal/facturation-remuneration/dispositif-medecin-traitant/nouveau-forfait-medecin-traitant-janvier-2026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7AC109-D6AF-DF81-55A4-4AA9AF0FB07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46F4FF-459E-5383-1D52-5EDF8ED6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44" y="2071171"/>
            <a:ext cx="3420985" cy="2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A984F7BA-BFC0-9257-1FCA-B8F55D69E5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08FB42F-E52B-66F8-A8D8-5E6D6F19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85" y="1346811"/>
            <a:ext cx="7744858" cy="38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238719-F2EC-CE7E-97F4-467A57EB61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413F0DB-DF2C-83FB-EC0B-F47BF567C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773" y="451692"/>
            <a:ext cx="11196453" cy="6153901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vous évoque le Forfait Médecin Traitant ?</a:t>
            </a:r>
          </a:p>
          <a:p>
            <a:pPr marL="342900" lvl="0" indent="-342900"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rémunération à l’acte uniquement</a:t>
            </a:r>
          </a:p>
          <a:p>
            <a:pPr marL="342900" lvl="0" indent="-342900"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forfait centré sur le suivi des patients et la prévention</a:t>
            </a:r>
          </a:p>
          <a:p>
            <a:pPr marL="342900" lvl="0" indent="-342900"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paiement basé sur les prescriptions</a:t>
            </a:r>
          </a:p>
          <a:p>
            <a:pPr marL="685800">
              <a:lnSpc>
                <a:spcPct val="107000"/>
              </a:lnSpc>
            </a:pPr>
            <a:r>
              <a:rPr lang="fr-FR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Bonne réponse : B</a:t>
            </a:r>
          </a:p>
          <a:p>
            <a:pPr marL="685800">
              <a:lnSpc>
                <a:spcPct val="107000"/>
              </a:lnSpc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Selon vous quel est l’objectif principal de ce nouveau forfait 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Augmenter le nombre de consultations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Rémunérer le travail invisible (suivi, coordination, gestion des patients)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Financer les équipements médicaux</a:t>
            </a:r>
          </a:p>
          <a:p>
            <a:pPr marL="685800">
              <a:lnSpc>
                <a:spcPct val="107000"/>
              </a:lnSpc>
            </a:pPr>
            <a:r>
              <a:rPr lang="fr-FR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Bonne réponse : B</a:t>
            </a:r>
          </a:p>
          <a:p>
            <a:pPr marL="685800">
              <a:lnSpc>
                <a:spcPct val="107000"/>
              </a:lnSpc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En 5 mots, comment résumer ce forfait 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Rémunérer le suivi global patientèle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Paiement rapide des actes médicaux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Augmenter les consultations spécialisées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Bonne réponse : 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85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ENJEUX DU FORFAIT MT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9B8A8E8-1E8E-2851-2DFF-8457566F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POUR RENFORCER </a:t>
            </a:r>
            <a:r>
              <a:rPr lang="fr-FR" u="sng" dirty="0"/>
              <a:t>LE R</a:t>
            </a:r>
            <a:r>
              <a:rPr lang="fr-FR" sz="2400" u="sng" dirty="0"/>
              <a:t>ôLE DU MéDECIN TRAITANT</a:t>
            </a:r>
            <a:endParaRPr lang="fr-FR" u="sng" dirty="0"/>
          </a:p>
        </p:txBody>
      </p:sp>
      <p:sp>
        <p:nvSpPr>
          <p:cNvPr id="4" name="Rectangle 3"/>
          <p:cNvSpPr/>
          <p:nvPr/>
        </p:nvSpPr>
        <p:spPr>
          <a:xfrm>
            <a:off x="1255486" y="2635799"/>
            <a:ext cx="3467100" cy="15686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FPMT</a:t>
            </a:r>
            <a:r>
              <a:rPr lang="fr-FR" sz="2400" dirty="0"/>
              <a:t> </a:t>
            </a:r>
            <a:r>
              <a:rPr lang="fr-FR" sz="1600" dirty="0"/>
              <a:t>(convention 2016)</a:t>
            </a:r>
          </a:p>
          <a:p>
            <a:pPr algn="ctr"/>
            <a:r>
              <a:rPr lang="fr-FR" sz="2000" dirty="0"/>
              <a:t>maintenu jusqu’au 31/12/2025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5486" y="5117567"/>
            <a:ext cx="7277101" cy="140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FMT &amp; Majorations prévention </a:t>
            </a:r>
          </a:p>
          <a:p>
            <a:pPr algn="ctr"/>
            <a:r>
              <a:rPr lang="fr-FR" sz="2400" dirty="0"/>
              <a:t>À compter du 01/01/2026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289" y="2597164"/>
            <a:ext cx="3543299" cy="15686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ROSP</a:t>
            </a:r>
            <a:r>
              <a:rPr lang="fr-FR" sz="2400" dirty="0"/>
              <a:t> </a:t>
            </a:r>
            <a:r>
              <a:rPr lang="fr-FR" dirty="0"/>
              <a:t>(convention 2016)</a:t>
            </a:r>
          </a:p>
          <a:p>
            <a:pPr algn="ctr"/>
            <a:r>
              <a:rPr lang="fr-FR" sz="2000" dirty="0"/>
              <a:t>maintenu jusqu’au 31/12/2025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2874736" y="4260836"/>
            <a:ext cx="228600" cy="80033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737639" y="4260836"/>
            <a:ext cx="228600" cy="80033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331809" y="3919620"/>
            <a:ext cx="2317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de rupture </a:t>
            </a: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paiement entre les dispositifs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8FF1D31-581A-E016-99C5-EACC0270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128" y="2714542"/>
            <a:ext cx="1259991" cy="10990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70E9D7B-0793-6BE7-DF82-6EEF5357ABFC}"/>
              </a:ext>
            </a:extLst>
          </p:cNvPr>
          <p:cNvSpPr txBox="1"/>
          <p:nvPr/>
        </p:nvSpPr>
        <p:spPr>
          <a:xfrm>
            <a:off x="1090950" y="1709319"/>
            <a:ext cx="1055873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le 1</a:t>
            </a:r>
            <a:r>
              <a:rPr lang="fr-F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janvier 2026, les dispositifs FPMT et ROSP ont fusionné au sein d’un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dispositif simplifié et unifié : le Forfait Médecin Traitant (FMT).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FMT s’applique à tous les médecins traitants libéraux en secteur 1 ou en secteur 2 OPTAM/OPTAM-ACO, quelle que soit leur spécialité.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A6CA08-537D-1EDC-0F6E-FF3D5601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99" y="1709319"/>
            <a:ext cx="720000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418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1195976" y="2107348"/>
            <a:ext cx="10422019" cy="3744686"/>
          </a:xfrm>
        </p:spPr>
        <p:txBody>
          <a:bodyPr>
            <a:normAutofit/>
          </a:bodyPr>
          <a:lstStyle/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rémunérer la fonction de médecin traitant,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premier recours du patient dans l’accompagnement de son parcours de soins.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suivre les patients au long cours,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 socle du médecin traitant qui connaît ses patients et les accompagne sur la durée dans leur traitement et le suivi des pathologies.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accompagner la prise en charge des situations complexes,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notamment les enfants, les patients an ALD et les personnes âgées, pour reconnaître l’action des médecins traitants auprès de patients.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POUR RENFORCER </a:t>
            </a:r>
            <a:r>
              <a:rPr lang="fr-FR" u="sng" dirty="0"/>
              <a:t>LE R</a:t>
            </a:r>
            <a:r>
              <a:rPr lang="fr-FR" sz="2400" u="sng" dirty="0"/>
              <a:t>ôLE DU MéDECIN TRAITANT</a:t>
            </a:r>
            <a:endParaRPr lang="fr-FR" u="sng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0CCE1E-2AFA-4D49-9CB5-1A398BBF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" y="1749228"/>
            <a:ext cx="1195976" cy="43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463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FORFAIT UNIQUE ET MAJORATIONS DE PREVENTION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5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5"/>
          <p:cNvSpPr txBox="1">
            <a:spLocks/>
          </p:cNvSpPr>
          <p:nvPr/>
        </p:nvSpPr>
        <p:spPr bwMode="auto">
          <a:xfrm>
            <a:off x="0" y="-22820"/>
            <a:ext cx="12192000" cy="111481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2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forfait médecin traitant unique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7CBB20-EA8F-EBFF-5F3B-B3ABF656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7" y="948457"/>
            <a:ext cx="5254410" cy="275637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3BD977D-CE49-ACD3-6B2F-5317F2F6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7" y="4004201"/>
            <a:ext cx="2192210" cy="2853798"/>
          </a:xfrm>
          <a:prstGeom prst="rect">
            <a:avLst/>
          </a:prstGeom>
        </p:spPr>
      </p:pic>
      <p:sp>
        <p:nvSpPr>
          <p:cNvPr id="33" name="ZoneTexte 41">
            <a:extLst>
              <a:ext uri="{FF2B5EF4-FFF2-40B4-BE49-F238E27FC236}">
                <a16:creationId xmlns:a16="http://schemas.microsoft.com/office/drawing/2014/main" id="{721AF172-C05F-957A-AB19-8414DF8F0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788"/>
            <a:ext cx="450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none" strike="noStrike" cap="none" normalizeH="0" baseline="0">
                <a:ln>
                  <a:noFill/>
                </a:ln>
                <a:solidFill>
                  <a:srgbClr val="29847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1FE5C974-7452-B5CF-2D08-C2BF5C93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8484F98B-CA20-A8A8-1C7E-920C10F4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ADF7247B-CA58-ECC6-C9EF-18028F345C35}"/>
              </a:ext>
            </a:extLst>
          </p:cNvPr>
          <p:cNvSpPr/>
          <p:nvPr/>
        </p:nvSpPr>
        <p:spPr>
          <a:xfrm>
            <a:off x="627961" y="3536414"/>
            <a:ext cx="165253" cy="7653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Signe Plus 43">
            <a:extLst>
              <a:ext uri="{FF2B5EF4-FFF2-40B4-BE49-F238E27FC236}">
                <a16:creationId xmlns:a16="http://schemas.microsoft.com/office/drawing/2014/main" id="{455711B5-CB9B-C368-AE51-D5F0B1B8581B}"/>
              </a:ext>
            </a:extLst>
          </p:cNvPr>
          <p:cNvSpPr/>
          <p:nvPr/>
        </p:nvSpPr>
        <p:spPr>
          <a:xfrm>
            <a:off x="173353" y="3536414"/>
            <a:ext cx="444231" cy="537681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B34E7E67-1942-8F9C-B2DD-EDD722542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757" y="4004201"/>
            <a:ext cx="3169652" cy="2853798"/>
          </a:xfrm>
          <a:prstGeom prst="rect">
            <a:avLst/>
          </a:prstGeom>
        </p:spPr>
      </p:pic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D6334CBC-6007-5278-3A7B-4964AA7D87F5}"/>
              </a:ext>
            </a:extLst>
          </p:cNvPr>
          <p:cNvSpPr/>
          <p:nvPr/>
        </p:nvSpPr>
        <p:spPr>
          <a:xfrm>
            <a:off x="5459840" y="3422561"/>
            <a:ext cx="165253" cy="7653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Signe Plus 52">
            <a:extLst>
              <a:ext uri="{FF2B5EF4-FFF2-40B4-BE49-F238E27FC236}">
                <a16:creationId xmlns:a16="http://schemas.microsoft.com/office/drawing/2014/main" id="{2C2404F5-7B9E-2024-66AD-D10AD57F111A}"/>
              </a:ext>
            </a:extLst>
          </p:cNvPr>
          <p:cNvSpPr/>
          <p:nvPr/>
        </p:nvSpPr>
        <p:spPr>
          <a:xfrm>
            <a:off x="4905943" y="3492988"/>
            <a:ext cx="444231" cy="537681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E5C3116C-21DB-CA34-BC61-627B59451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004" y="297461"/>
            <a:ext cx="6251701" cy="6560539"/>
          </a:xfrm>
          <a:prstGeom prst="rect">
            <a:avLst/>
          </a:prstGeom>
        </p:spPr>
      </p:pic>
      <p:sp>
        <p:nvSpPr>
          <p:cNvPr id="56" name="Flèche : bas 55">
            <a:extLst>
              <a:ext uri="{FF2B5EF4-FFF2-40B4-BE49-F238E27FC236}">
                <a16:creationId xmlns:a16="http://schemas.microsoft.com/office/drawing/2014/main" id="{FA904D2C-89B0-4EE6-AC01-A6D2F1DA3306}"/>
              </a:ext>
            </a:extLst>
          </p:cNvPr>
          <p:cNvSpPr/>
          <p:nvPr/>
        </p:nvSpPr>
        <p:spPr>
          <a:xfrm rot="16200000">
            <a:off x="5543207" y="1890605"/>
            <a:ext cx="165253" cy="7653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Signe Plus 56">
            <a:extLst>
              <a:ext uri="{FF2B5EF4-FFF2-40B4-BE49-F238E27FC236}">
                <a16:creationId xmlns:a16="http://schemas.microsoft.com/office/drawing/2014/main" id="{3F1B436B-DD92-B83F-D129-67882225C02D}"/>
              </a:ext>
            </a:extLst>
          </p:cNvPr>
          <p:cNvSpPr/>
          <p:nvPr/>
        </p:nvSpPr>
        <p:spPr>
          <a:xfrm>
            <a:off x="5350174" y="1636334"/>
            <a:ext cx="444231" cy="537681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52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52" grpId="0" animBg="1"/>
      <p:bldP spid="53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déc2020-MASQUE PPT de l'Assurance Maladie Réseau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T 2026 modifié..potx" id="{B9854215-87CB-4ED2-A066-FBE1612DA2C9}" vid="{11A1CD94-E804-4E95-9DDF-075A9908CD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FMT 2026 modifié.</Template>
  <TotalTime>1002</TotalTime>
  <Words>951</Words>
  <Application>Microsoft Office PowerPoint</Application>
  <PresentationFormat>Grand écran</PresentationFormat>
  <Paragraphs>163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Segoe UI</vt:lpstr>
      <vt:lpstr>Symbol</vt:lpstr>
      <vt:lpstr>Trebuchet MS</vt:lpstr>
      <vt:lpstr>Wingdings</vt:lpstr>
      <vt:lpstr>déc2020-MASQUE PPT de l'Assurance Maladie Réseau</vt:lpstr>
      <vt:lpstr>LE NOUVEAU FORFAIT MEDECIN TRAITANT (FMT)</vt:lpstr>
      <vt:lpstr>SOMMAIRE</vt:lpstr>
      <vt:lpstr>Présentation PowerPoint</vt:lpstr>
      <vt:lpstr>Présentation PowerPoint</vt:lpstr>
      <vt:lpstr>Présentation PowerPoint</vt:lpstr>
      <vt:lpstr>LES ENJEUX POUR RENFORCER LE RôLE DU MéDECIN TRAITANT</vt:lpstr>
      <vt:lpstr>LES ENJEUX POUR RENFORCER LE RôLE DU MéDECIN TRAITANT</vt:lpstr>
      <vt:lpstr>Présentation PowerPoint</vt:lpstr>
      <vt:lpstr>Présentation PowerPoint</vt:lpstr>
      <vt:lpstr>FMT : FORFAIT UNIQUE - RéSUMé</vt:lpstr>
      <vt:lpstr>Présentation PowerPoint</vt:lpstr>
      <vt:lpstr>MODALITES DE VERSEMENT DU FORFAIT mt </vt:lpstr>
      <vt:lpstr>MODALITES DE VERSEMENT DU FORFAIT mt </vt:lpstr>
      <vt:lpstr>Présentation PowerPoint</vt:lpstr>
      <vt:lpstr>Affichage du forfait mt sur ameli pro</vt:lpstr>
      <vt:lpstr>PATIENTELE PREVENTION un nouvel outil pour suivre les indicateurs de prévention</vt:lpstr>
      <vt:lpstr>PATIENTELE PREVENTION un nouvel outil pour suivre les indicateurs de prévention</vt:lpstr>
      <vt:lpstr>Présentation PowerPoint</vt:lpstr>
      <vt:lpstr>Dotation numerique - donum</vt:lpstr>
      <vt:lpstr>Présentation PowerPoint</vt:lpstr>
      <vt:lpstr>UN LEVIER POUR RENFORCER L’EXERCICE Coordonné</vt:lpstr>
      <vt:lpstr>UN LEVIER POUR RENFORCER L’EXERCICE Coordonné</vt:lpstr>
      <vt:lpstr>UN LEVIER POUR RENFORCER L’EXERCICE Coordonné</vt:lpstr>
      <vt:lpstr>Présentation PowerPoint</vt:lpstr>
      <vt:lpstr>Présentation PowerPoint</vt:lpstr>
      <vt:lpstr>Présentation PowerPoint</vt:lpstr>
    </vt:vector>
  </TitlesOfParts>
  <Company>CNAM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ZOGHLAMI CHRISTELLE (CPAM ALPES-MARITIMES)</dc:creator>
  <cp:lastModifiedBy>ZOGHLAMI CHRISTELLE (CPAM ALPES-MARITIMES)</cp:lastModifiedBy>
  <cp:revision>30</cp:revision>
  <cp:lastPrinted>2026-05-07T07:36:03Z</cp:lastPrinted>
  <dcterms:created xsi:type="dcterms:W3CDTF">2026-05-05T08:28:23Z</dcterms:created>
  <dcterms:modified xsi:type="dcterms:W3CDTF">2026-05-07T11:09:51Z</dcterms:modified>
</cp:coreProperties>
</file>